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79" r:id="rId3"/>
    <p:sldId id="368" r:id="rId4"/>
    <p:sldId id="258" r:id="rId5"/>
    <p:sldId id="259" r:id="rId6"/>
    <p:sldId id="261" r:id="rId7"/>
    <p:sldId id="264" r:id="rId8"/>
    <p:sldId id="365" r:id="rId9"/>
    <p:sldId id="369" r:id="rId10"/>
    <p:sldId id="374" r:id="rId11"/>
    <p:sldId id="375" r:id="rId12"/>
    <p:sldId id="263" r:id="rId13"/>
    <p:sldId id="338" r:id="rId14"/>
    <p:sldId id="337" r:id="rId15"/>
    <p:sldId id="366" r:id="rId16"/>
    <p:sldId id="370" r:id="rId17"/>
    <p:sldId id="376" r:id="rId18"/>
    <p:sldId id="378" r:id="rId19"/>
    <p:sldId id="377" r:id="rId20"/>
    <p:sldId id="25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3"/>
  </p:normalViewPr>
  <p:slideViewPr>
    <p:cSldViewPr snapToGrid="0">
      <p:cViewPr varScale="1">
        <p:scale>
          <a:sx n="107" d="100"/>
          <a:sy n="107" d="100"/>
        </p:scale>
        <p:origin x="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67BF-41B2-5742-01F1-45FFB60D61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71A2D3-10E6-4FB7-1E77-B932630D65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253DEA-DAA0-8791-3276-523FB82183F5}"/>
              </a:ext>
            </a:extLst>
          </p:cNvPr>
          <p:cNvSpPr>
            <a:spLocks noGrp="1"/>
          </p:cNvSpPr>
          <p:nvPr>
            <p:ph type="dt" sz="half" idx="10"/>
          </p:nvPr>
        </p:nvSpPr>
        <p:spPr/>
        <p:txBody>
          <a:bodyPr/>
          <a:lstStyle/>
          <a:p>
            <a:fld id="{CFE5EE9A-CC33-0542-AA26-516913252DC9}" type="datetimeFigureOut">
              <a:rPr lang="en-US" smtClean="0"/>
              <a:t>1/7/26</a:t>
            </a:fld>
            <a:endParaRPr lang="en-US"/>
          </a:p>
        </p:txBody>
      </p:sp>
      <p:sp>
        <p:nvSpPr>
          <p:cNvPr id="5" name="Footer Placeholder 4">
            <a:extLst>
              <a:ext uri="{FF2B5EF4-FFF2-40B4-BE49-F238E27FC236}">
                <a16:creationId xmlns:a16="http://schemas.microsoft.com/office/drawing/2014/main" id="{493CA4FD-433B-C00C-4434-EAD006285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73690-A751-07D2-BDC5-1A9B2C969307}"/>
              </a:ext>
            </a:extLst>
          </p:cNvPr>
          <p:cNvSpPr>
            <a:spLocks noGrp="1"/>
          </p:cNvSpPr>
          <p:nvPr>
            <p:ph type="sldNum" sz="quarter" idx="12"/>
          </p:nvPr>
        </p:nvSpPr>
        <p:spPr/>
        <p:txBody>
          <a:bodyPr/>
          <a:lstStyle/>
          <a:p>
            <a:fld id="{4D41358F-308B-0E45-BD41-B31A1F138C75}" type="slidenum">
              <a:rPr lang="en-US" smtClean="0"/>
              <a:t>‹#›</a:t>
            </a:fld>
            <a:endParaRPr lang="en-US"/>
          </a:p>
        </p:txBody>
      </p:sp>
    </p:spTree>
    <p:extLst>
      <p:ext uri="{BB962C8B-B14F-4D97-AF65-F5344CB8AC3E}">
        <p14:creationId xmlns:p14="http://schemas.microsoft.com/office/powerpoint/2010/main" val="1628234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7AD15-A6B9-ED6C-D992-88E65B7E46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2E95FC-A912-940A-328D-A94A552D58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832F5-C4A9-0A61-F4E5-E790FEB82D51}"/>
              </a:ext>
            </a:extLst>
          </p:cNvPr>
          <p:cNvSpPr>
            <a:spLocks noGrp="1"/>
          </p:cNvSpPr>
          <p:nvPr>
            <p:ph type="dt" sz="half" idx="10"/>
          </p:nvPr>
        </p:nvSpPr>
        <p:spPr/>
        <p:txBody>
          <a:bodyPr/>
          <a:lstStyle/>
          <a:p>
            <a:fld id="{CFE5EE9A-CC33-0542-AA26-516913252DC9}" type="datetimeFigureOut">
              <a:rPr lang="en-US" smtClean="0"/>
              <a:t>1/7/26</a:t>
            </a:fld>
            <a:endParaRPr lang="en-US"/>
          </a:p>
        </p:txBody>
      </p:sp>
      <p:sp>
        <p:nvSpPr>
          <p:cNvPr id="5" name="Footer Placeholder 4">
            <a:extLst>
              <a:ext uri="{FF2B5EF4-FFF2-40B4-BE49-F238E27FC236}">
                <a16:creationId xmlns:a16="http://schemas.microsoft.com/office/drawing/2014/main" id="{7CFE78F0-6966-6FE0-8044-148C4AD44A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9CC13-48D7-5A45-88FC-8FA26906F4E7}"/>
              </a:ext>
            </a:extLst>
          </p:cNvPr>
          <p:cNvSpPr>
            <a:spLocks noGrp="1"/>
          </p:cNvSpPr>
          <p:nvPr>
            <p:ph type="sldNum" sz="quarter" idx="12"/>
          </p:nvPr>
        </p:nvSpPr>
        <p:spPr/>
        <p:txBody>
          <a:bodyPr/>
          <a:lstStyle/>
          <a:p>
            <a:fld id="{4D41358F-308B-0E45-BD41-B31A1F138C75}" type="slidenum">
              <a:rPr lang="en-US" smtClean="0"/>
              <a:t>‹#›</a:t>
            </a:fld>
            <a:endParaRPr lang="en-US"/>
          </a:p>
        </p:txBody>
      </p:sp>
    </p:spTree>
    <p:extLst>
      <p:ext uri="{BB962C8B-B14F-4D97-AF65-F5344CB8AC3E}">
        <p14:creationId xmlns:p14="http://schemas.microsoft.com/office/powerpoint/2010/main" val="49596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C233D2-9C85-289F-CF42-AAD8FB6B5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37B014-0378-F5D3-7194-D633AC925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7CA92-B780-054B-CCCB-55E3E61ABC42}"/>
              </a:ext>
            </a:extLst>
          </p:cNvPr>
          <p:cNvSpPr>
            <a:spLocks noGrp="1"/>
          </p:cNvSpPr>
          <p:nvPr>
            <p:ph type="dt" sz="half" idx="10"/>
          </p:nvPr>
        </p:nvSpPr>
        <p:spPr/>
        <p:txBody>
          <a:bodyPr/>
          <a:lstStyle/>
          <a:p>
            <a:fld id="{CFE5EE9A-CC33-0542-AA26-516913252DC9}" type="datetimeFigureOut">
              <a:rPr lang="en-US" smtClean="0"/>
              <a:t>1/7/26</a:t>
            </a:fld>
            <a:endParaRPr lang="en-US"/>
          </a:p>
        </p:txBody>
      </p:sp>
      <p:sp>
        <p:nvSpPr>
          <p:cNvPr id="5" name="Footer Placeholder 4">
            <a:extLst>
              <a:ext uri="{FF2B5EF4-FFF2-40B4-BE49-F238E27FC236}">
                <a16:creationId xmlns:a16="http://schemas.microsoft.com/office/drawing/2014/main" id="{23FCA509-3A6C-C96F-C395-55C4A7544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9EA01-09B6-CF51-5023-B63C56A929AD}"/>
              </a:ext>
            </a:extLst>
          </p:cNvPr>
          <p:cNvSpPr>
            <a:spLocks noGrp="1"/>
          </p:cNvSpPr>
          <p:nvPr>
            <p:ph type="sldNum" sz="quarter" idx="12"/>
          </p:nvPr>
        </p:nvSpPr>
        <p:spPr/>
        <p:txBody>
          <a:bodyPr/>
          <a:lstStyle/>
          <a:p>
            <a:fld id="{4D41358F-308B-0E45-BD41-B31A1F138C75}" type="slidenum">
              <a:rPr lang="en-US" smtClean="0"/>
              <a:t>‹#›</a:t>
            </a:fld>
            <a:endParaRPr lang="en-US"/>
          </a:p>
        </p:txBody>
      </p:sp>
    </p:spTree>
    <p:extLst>
      <p:ext uri="{BB962C8B-B14F-4D97-AF65-F5344CB8AC3E}">
        <p14:creationId xmlns:p14="http://schemas.microsoft.com/office/powerpoint/2010/main" val="245346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A58E-198E-A1DE-2B6D-5107D34081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EF8D8F-2D14-786E-C3EE-78AB8E24FA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F6BD0-735B-8F75-147D-9CB8829F8017}"/>
              </a:ext>
            </a:extLst>
          </p:cNvPr>
          <p:cNvSpPr>
            <a:spLocks noGrp="1"/>
          </p:cNvSpPr>
          <p:nvPr>
            <p:ph type="dt" sz="half" idx="10"/>
          </p:nvPr>
        </p:nvSpPr>
        <p:spPr/>
        <p:txBody>
          <a:bodyPr/>
          <a:lstStyle/>
          <a:p>
            <a:fld id="{CFE5EE9A-CC33-0542-AA26-516913252DC9}" type="datetimeFigureOut">
              <a:rPr lang="en-US" smtClean="0"/>
              <a:t>1/7/26</a:t>
            </a:fld>
            <a:endParaRPr lang="en-US"/>
          </a:p>
        </p:txBody>
      </p:sp>
      <p:sp>
        <p:nvSpPr>
          <p:cNvPr id="5" name="Footer Placeholder 4">
            <a:extLst>
              <a:ext uri="{FF2B5EF4-FFF2-40B4-BE49-F238E27FC236}">
                <a16:creationId xmlns:a16="http://schemas.microsoft.com/office/drawing/2014/main" id="{F9B7B019-CE59-8F6E-9D83-2915ED97F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DD5F9-AF78-B39F-0A52-489BE9312FB6}"/>
              </a:ext>
            </a:extLst>
          </p:cNvPr>
          <p:cNvSpPr>
            <a:spLocks noGrp="1"/>
          </p:cNvSpPr>
          <p:nvPr>
            <p:ph type="sldNum" sz="quarter" idx="12"/>
          </p:nvPr>
        </p:nvSpPr>
        <p:spPr/>
        <p:txBody>
          <a:bodyPr/>
          <a:lstStyle/>
          <a:p>
            <a:fld id="{4D41358F-308B-0E45-BD41-B31A1F138C75}" type="slidenum">
              <a:rPr lang="en-US" smtClean="0"/>
              <a:t>‹#›</a:t>
            </a:fld>
            <a:endParaRPr lang="en-US"/>
          </a:p>
        </p:txBody>
      </p:sp>
    </p:spTree>
    <p:extLst>
      <p:ext uri="{BB962C8B-B14F-4D97-AF65-F5344CB8AC3E}">
        <p14:creationId xmlns:p14="http://schemas.microsoft.com/office/powerpoint/2010/main" val="2735645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3F012-48AA-DD2F-B49A-56581ECB7E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FEE77F-E8A5-E2C1-F4AA-560BD29BB20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43B99-4E3B-D525-633D-44733C53771F}"/>
              </a:ext>
            </a:extLst>
          </p:cNvPr>
          <p:cNvSpPr>
            <a:spLocks noGrp="1"/>
          </p:cNvSpPr>
          <p:nvPr>
            <p:ph type="dt" sz="half" idx="10"/>
          </p:nvPr>
        </p:nvSpPr>
        <p:spPr/>
        <p:txBody>
          <a:bodyPr/>
          <a:lstStyle/>
          <a:p>
            <a:fld id="{CFE5EE9A-CC33-0542-AA26-516913252DC9}" type="datetimeFigureOut">
              <a:rPr lang="en-US" smtClean="0"/>
              <a:t>1/7/26</a:t>
            </a:fld>
            <a:endParaRPr lang="en-US"/>
          </a:p>
        </p:txBody>
      </p:sp>
      <p:sp>
        <p:nvSpPr>
          <p:cNvPr id="5" name="Footer Placeholder 4">
            <a:extLst>
              <a:ext uri="{FF2B5EF4-FFF2-40B4-BE49-F238E27FC236}">
                <a16:creationId xmlns:a16="http://schemas.microsoft.com/office/drawing/2014/main" id="{51A26B2C-BBBE-C8DA-ABDC-22457E6A0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79687-42D8-10F4-E351-941B5F201E8D}"/>
              </a:ext>
            </a:extLst>
          </p:cNvPr>
          <p:cNvSpPr>
            <a:spLocks noGrp="1"/>
          </p:cNvSpPr>
          <p:nvPr>
            <p:ph type="sldNum" sz="quarter" idx="12"/>
          </p:nvPr>
        </p:nvSpPr>
        <p:spPr/>
        <p:txBody>
          <a:bodyPr/>
          <a:lstStyle/>
          <a:p>
            <a:fld id="{4D41358F-308B-0E45-BD41-B31A1F138C75}" type="slidenum">
              <a:rPr lang="en-US" smtClean="0"/>
              <a:t>‹#›</a:t>
            </a:fld>
            <a:endParaRPr lang="en-US"/>
          </a:p>
        </p:txBody>
      </p:sp>
    </p:spTree>
    <p:extLst>
      <p:ext uri="{BB962C8B-B14F-4D97-AF65-F5344CB8AC3E}">
        <p14:creationId xmlns:p14="http://schemas.microsoft.com/office/powerpoint/2010/main" val="30818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2C7E-BCB8-D4B6-3B4F-455E765441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CFF0B8-CC18-C31C-4374-2A75681BC1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D806CD-BB3F-B4B3-39DD-33B8E115F9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F08158-BCEC-425B-0559-5E9104E1969D}"/>
              </a:ext>
            </a:extLst>
          </p:cNvPr>
          <p:cNvSpPr>
            <a:spLocks noGrp="1"/>
          </p:cNvSpPr>
          <p:nvPr>
            <p:ph type="dt" sz="half" idx="10"/>
          </p:nvPr>
        </p:nvSpPr>
        <p:spPr/>
        <p:txBody>
          <a:bodyPr/>
          <a:lstStyle/>
          <a:p>
            <a:fld id="{CFE5EE9A-CC33-0542-AA26-516913252DC9}" type="datetimeFigureOut">
              <a:rPr lang="en-US" smtClean="0"/>
              <a:t>1/7/26</a:t>
            </a:fld>
            <a:endParaRPr lang="en-US"/>
          </a:p>
        </p:txBody>
      </p:sp>
      <p:sp>
        <p:nvSpPr>
          <p:cNvPr id="6" name="Footer Placeholder 5">
            <a:extLst>
              <a:ext uri="{FF2B5EF4-FFF2-40B4-BE49-F238E27FC236}">
                <a16:creationId xmlns:a16="http://schemas.microsoft.com/office/drawing/2014/main" id="{2D373751-B0EA-4EC1-7D8B-FC692CAFA7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92B3EA-84FE-8A69-0076-B345852DC9C9}"/>
              </a:ext>
            </a:extLst>
          </p:cNvPr>
          <p:cNvSpPr>
            <a:spLocks noGrp="1"/>
          </p:cNvSpPr>
          <p:nvPr>
            <p:ph type="sldNum" sz="quarter" idx="12"/>
          </p:nvPr>
        </p:nvSpPr>
        <p:spPr/>
        <p:txBody>
          <a:bodyPr/>
          <a:lstStyle/>
          <a:p>
            <a:fld id="{4D41358F-308B-0E45-BD41-B31A1F138C75}" type="slidenum">
              <a:rPr lang="en-US" smtClean="0"/>
              <a:t>‹#›</a:t>
            </a:fld>
            <a:endParaRPr lang="en-US"/>
          </a:p>
        </p:txBody>
      </p:sp>
    </p:spTree>
    <p:extLst>
      <p:ext uri="{BB962C8B-B14F-4D97-AF65-F5344CB8AC3E}">
        <p14:creationId xmlns:p14="http://schemas.microsoft.com/office/powerpoint/2010/main" val="3970317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5747-F8AE-38DC-B163-6B162C4E5B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13736F-CD8A-5B32-F02A-185C9B8D30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60B07-7D30-A859-6D0F-9B1423A1AB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E8A99B-B5AF-DF02-F12A-1594F1F2FC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D500E3-91A6-B8FD-7395-FDD012C998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2970AF-10C9-5777-A403-76FE8485EAB6}"/>
              </a:ext>
            </a:extLst>
          </p:cNvPr>
          <p:cNvSpPr>
            <a:spLocks noGrp="1"/>
          </p:cNvSpPr>
          <p:nvPr>
            <p:ph type="dt" sz="half" idx="10"/>
          </p:nvPr>
        </p:nvSpPr>
        <p:spPr/>
        <p:txBody>
          <a:bodyPr/>
          <a:lstStyle/>
          <a:p>
            <a:fld id="{CFE5EE9A-CC33-0542-AA26-516913252DC9}" type="datetimeFigureOut">
              <a:rPr lang="en-US" smtClean="0"/>
              <a:t>1/7/26</a:t>
            </a:fld>
            <a:endParaRPr lang="en-US"/>
          </a:p>
        </p:txBody>
      </p:sp>
      <p:sp>
        <p:nvSpPr>
          <p:cNvPr id="8" name="Footer Placeholder 7">
            <a:extLst>
              <a:ext uri="{FF2B5EF4-FFF2-40B4-BE49-F238E27FC236}">
                <a16:creationId xmlns:a16="http://schemas.microsoft.com/office/drawing/2014/main" id="{3BFCF19B-A023-5F09-4376-7626B01185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4FDC99-6813-82F0-4C89-D44183E1F10E}"/>
              </a:ext>
            </a:extLst>
          </p:cNvPr>
          <p:cNvSpPr>
            <a:spLocks noGrp="1"/>
          </p:cNvSpPr>
          <p:nvPr>
            <p:ph type="sldNum" sz="quarter" idx="12"/>
          </p:nvPr>
        </p:nvSpPr>
        <p:spPr/>
        <p:txBody>
          <a:bodyPr/>
          <a:lstStyle/>
          <a:p>
            <a:fld id="{4D41358F-308B-0E45-BD41-B31A1F138C75}" type="slidenum">
              <a:rPr lang="en-US" smtClean="0"/>
              <a:t>‹#›</a:t>
            </a:fld>
            <a:endParaRPr lang="en-US"/>
          </a:p>
        </p:txBody>
      </p:sp>
    </p:spTree>
    <p:extLst>
      <p:ext uri="{BB962C8B-B14F-4D97-AF65-F5344CB8AC3E}">
        <p14:creationId xmlns:p14="http://schemas.microsoft.com/office/powerpoint/2010/main" val="25846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C95D-3475-057C-9205-69DB779756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B340E-1959-24A4-E886-D884DD70A9F0}"/>
              </a:ext>
            </a:extLst>
          </p:cNvPr>
          <p:cNvSpPr>
            <a:spLocks noGrp="1"/>
          </p:cNvSpPr>
          <p:nvPr>
            <p:ph type="dt" sz="half" idx="10"/>
          </p:nvPr>
        </p:nvSpPr>
        <p:spPr/>
        <p:txBody>
          <a:bodyPr/>
          <a:lstStyle/>
          <a:p>
            <a:fld id="{CFE5EE9A-CC33-0542-AA26-516913252DC9}" type="datetimeFigureOut">
              <a:rPr lang="en-US" smtClean="0"/>
              <a:t>1/7/26</a:t>
            </a:fld>
            <a:endParaRPr lang="en-US"/>
          </a:p>
        </p:txBody>
      </p:sp>
      <p:sp>
        <p:nvSpPr>
          <p:cNvPr id="4" name="Footer Placeholder 3">
            <a:extLst>
              <a:ext uri="{FF2B5EF4-FFF2-40B4-BE49-F238E27FC236}">
                <a16:creationId xmlns:a16="http://schemas.microsoft.com/office/drawing/2014/main" id="{226AFC59-E01A-7A89-2B76-85FE92974D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4647A3-3BA2-CDF4-3474-03999619DBB4}"/>
              </a:ext>
            </a:extLst>
          </p:cNvPr>
          <p:cNvSpPr>
            <a:spLocks noGrp="1"/>
          </p:cNvSpPr>
          <p:nvPr>
            <p:ph type="sldNum" sz="quarter" idx="12"/>
          </p:nvPr>
        </p:nvSpPr>
        <p:spPr/>
        <p:txBody>
          <a:bodyPr/>
          <a:lstStyle/>
          <a:p>
            <a:fld id="{4D41358F-308B-0E45-BD41-B31A1F138C75}" type="slidenum">
              <a:rPr lang="en-US" smtClean="0"/>
              <a:t>‹#›</a:t>
            </a:fld>
            <a:endParaRPr lang="en-US"/>
          </a:p>
        </p:txBody>
      </p:sp>
    </p:spTree>
    <p:extLst>
      <p:ext uri="{BB962C8B-B14F-4D97-AF65-F5344CB8AC3E}">
        <p14:creationId xmlns:p14="http://schemas.microsoft.com/office/powerpoint/2010/main" val="2126639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842586-4407-B0CA-19F3-5AA955DDFAE1}"/>
              </a:ext>
            </a:extLst>
          </p:cNvPr>
          <p:cNvSpPr>
            <a:spLocks noGrp="1"/>
          </p:cNvSpPr>
          <p:nvPr>
            <p:ph type="dt" sz="half" idx="10"/>
          </p:nvPr>
        </p:nvSpPr>
        <p:spPr/>
        <p:txBody>
          <a:bodyPr/>
          <a:lstStyle/>
          <a:p>
            <a:fld id="{CFE5EE9A-CC33-0542-AA26-516913252DC9}" type="datetimeFigureOut">
              <a:rPr lang="en-US" smtClean="0"/>
              <a:t>1/7/26</a:t>
            </a:fld>
            <a:endParaRPr lang="en-US"/>
          </a:p>
        </p:txBody>
      </p:sp>
      <p:sp>
        <p:nvSpPr>
          <p:cNvPr id="3" name="Footer Placeholder 2">
            <a:extLst>
              <a:ext uri="{FF2B5EF4-FFF2-40B4-BE49-F238E27FC236}">
                <a16:creationId xmlns:a16="http://schemas.microsoft.com/office/drawing/2014/main" id="{A45BCCB0-A504-1D90-F253-BDA855A3CB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A96CEF-37BC-38ED-64F7-B29AB455E4B9}"/>
              </a:ext>
            </a:extLst>
          </p:cNvPr>
          <p:cNvSpPr>
            <a:spLocks noGrp="1"/>
          </p:cNvSpPr>
          <p:nvPr>
            <p:ph type="sldNum" sz="quarter" idx="12"/>
          </p:nvPr>
        </p:nvSpPr>
        <p:spPr/>
        <p:txBody>
          <a:bodyPr/>
          <a:lstStyle/>
          <a:p>
            <a:fld id="{4D41358F-308B-0E45-BD41-B31A1F138C75}" type="slidenum">
              <a:rPr lang="en-US" smtClean="0"/>
              <a:t>‹#›</a:t>
            </a:fld>
            <a:endParaRPr lang="en-US"/>
          </a:p>
        </p:txBody>
      </p:sp>
    </p:spTree>
    <p:extLst>
      <p:ext uri="{BB962C8B-B14F-4D97-AF65-F5344CB8AC3E}">
        <p14:creationId xmlns:p14="http://schemas.microsoft.com/office/powerpoint/2010/main" val="3054399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A2E2-57CF-A2A6-D0EF-8740827FA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A030BC-DB07-5D3A-2A65-868D614B3D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F05E36-DB40-61CF-59E3-6429D7523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93CEE9-3211-4AD2-E2D0-A5009F538E00}"/>
              </a:ext>
            </a:extLst>
          </p:cNvPr>
          <p:cNvSpPr>
            <a:spLocks noGrp="1"/>
          </p:cNvSpPr>
          <p:nvPr>
            <p:ph type="dt" sz="half" idx="10"/>
          </p:nvPr>
        </p:nvSpPr>
        <p:spPr/>
        <p:txBody>
          <a:bodyPr/>
          <a:lstStyle/>
          <a:p>
            <a:fld id="{CFE5EE9A-CC33-0542-AA26-516913252DC9}" type="datetimeFigureOut">
              <a:rPr lang="en-US" smtClean="0"/>
              <a:t>1/7/26</a:t>
            </a:fld>
            <a:endParaRPr lang="en-US"/>
          </a:p>
        </p:txBody>
      </p:sp>
      <p:sp>
        <p:nvSpPr>
          <p:cNvPr id="6" name="Footer Placeholder 5">
            <a:extLst>
              <a:ext uri="{FF2B5EF4-FFF2-40B4-BE49-F238E27FC236}">
                <a16:creationId xmlns:a16="http://schemas.microsoft.com/office/drawing/2014/main" id="{C045DDE4-027D-7243-CBFC-F69E53461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0F838-97C2-E8D5-9043-39B9F907B855}"/>
              </a:ext>
            </a:extLst>
          </p:cNvPr>
          <p:cNvSpPr>
            <a:spLocks noGrp="1"/>
          </p:cNvSpPr>
          <p:nvPr>
            <p:ph type="sldNum" sz="quarter" idx="12"/>
          </p:nvPr>
        </p:nvSpPr>
        <p:spPr/>
        <p:txBody>
          <a:bodyPr/>
          <a:lstStyle/>
          <a:p>
            <a:fld id="{4D41358F-308B-0E45-BD41-B31A1F138C75}" type="slidenum">
              <a:rPr lang="en-US" smtClean="0"/>
              <a:t>‹#›</a:t>
            </a:fld>
            <a:endParaRPr lang="en-US"/>
          </a:p>
        </p:txBody>
      </p:sp>
    </p:spTree>
    <p:extLst>
      <p:ext uri="{BB962C8B-B14F-4D97-AF65-F5344CB8AC3E}">
        <p14:creationId xmlns:p14="http://schemas.microsoft.com/office/powerpoint/2010/main" val="267881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8021F-E169-9FCE-9901-83E78F07B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5C52CC-96E1-D836-852A-5DA6262931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69D9F6-C9B4-D3C5-EF2D-488CF3BC7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68BF0-B523-89B3-4626-D061691046A1}"/>
              </a:ext>
            </a:extLst>
          </p:cNvPr>
          <p:cNvSpPr>
            <a:spLocks noGrp="1"/>
          </p:cNvSpPr>
          <p:nvPr>
            <p:ph type="dt" sz="half" idx="10"/>
          </p:nvPr>
        </p:nvSpPr>
        <p:spPr/>
        <p:txBody>
          <a:bodyPr/>
          <a:lstStyle/>
          <a:p>
            <a:fld id="{CFE5EE9A-CC33-0542-AA26-516913252DC9}" type="datetimeFigureOut">
              <a:rPr lang="en-US" smtClean="0"/>
              <a:t>1/7/26</a:t>
            </a:fld>
            <a:endParaRPr lang="en-US"/>
          </a:p>
        </p:txBody>
      </p:sp>
      <p:sp>
        <p:nvSpPr>
          <p:cNvPr id="6" name="Footer Placeholder 5">
            <a:extLst>
              <a:ext uri="{FF2B5EF4-FFF2-40B4-BE49-F238E27FC236}">
                <a16:creationId xmlns:a16="http://schemas.microsoft.com/office/drawing/2014/main" id="{40EA5E82-FDFA-F588-8665-AF71828834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FA03E-BCBE-540D-DC6B-5BBAF42758AA}"/>
              </a:ext>
            </a:extLst>
          </p:cNvPr>
          <p:cNvSpPr>
            <a:spLocks noGrp="1"/>
          </p:cNvSpPr>
          <p:nvPr>
            <p:ph type="sldNum" sz="quarter" idx="12"/>
          </p:nvPr>
        </p:nvSpPr>
        <p:spPr/>
        <p:txBody>
          <a:bodyPr/>
          <a:lstStyle/>
          <a:p>
            <a:fld id="{4D41358F-308B-0E45-BD41-B31A1F138C75}" type="slidenum">
              <a:rPr lang="en-US" smtClean="0"/>
              <a:t>‹#›</a:t>
            </a:fld>
            <a:endParaRPr lang="en-US"/>
          </a:p>
        </p:txBody>
      </p:sp>
    </p:spTree>
    <p:extLst>
      <p:ext uri="{BB962C8B-B14F-4D97-AF65-F5344CB8AC3E}">
        <p14:creationId xmlns:p14="http://schemas.microsoft.com/office/powerpoint/2010/main" val="2481769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8941B-3F79-23D1-7574-77E05543C4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B72B2F-DC0D-4060-76F6-EB210EB0AB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AEC31-3C87-E070-DC73-4E4D6BCC97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E5EE9A-CC33-0542-AA26-516913252DC9}" type="datetimeFigureOut">
              <a:rPr lang="en-US" smtClean="0"/>
              <a:t>1/7/26</a:t>
            </a:fld>
            <a:endParaRPr lang="en-US"/>
          </a:p>
        </p:txBody>
      </p:sp>
      <p:sp>
        <p:nvSpPr>
          <p:cNvPr id="5" name="Footer Placeholder 4">
            <a:extLst>
              <a:ext uri="{FF2B5EF4-FFF2-40B4-BE49-F238E27FC236}">
                <a16:creationId xmlns:a16="http://schemas.microsoft.com/office/drawing/2014/main" id="{1F2AC898-185F-EAA7-590C-CE97BCC8F7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FE70037-4490-CD46-7029-E3131A60EC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41358F-308B-0E45-BD41-B31A1F138C75}" type="slidenum">
              <a:rPr lang="en-US" smtClean="0"/>
              <a:t>‹#›</a:t>
            </a:fld>
            <a:endParaRPr lang="en-US"/>
          </a:p>
        </p:txBody>
      </p:sp>
    </p:spTree>
    <p:extLst>
      <p:ext uri="{BB962C8B-B14F-4D97-AF65-F5344CB8AC3E}">
        <p14:creationId xmlns:p14="http://schemas.microsoft.com/office/powerpoint/2010/main" val="749911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swatuk@mta.ca"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lswatuk\Dropbox\My Pictures\South Africa Summer 09\DSC02869.JPG">
            <a:extLst>
              <a:ext uri="{FF2B5EF4-FFF2-40B4-BE49-F238E27FC236}">
                <a16:creationId xmlns:a16="http://schemas.microsoft.com/office/drawing/2014/main" id="{B4609BB1-D43A-B0ED-8184-888C9BC2F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4FED7A-6666-8A18-E700-EF695E7FF54B}"/>
              </a:ext>
            </a:extLst>
          </p:cNvPr>
          <p:cNvSpPr>
            <a:spLocks noGrp="1"/>
          </p:cNvSpPr>
          <p:nvPr>
            <p:ph type="ctrTitle"/>
          </p:nvPr>
        </p:nvSpPr>
        <p:spPr>
          <a:xfrm>
            <a:off x="1524000" y="1600199"/>
            <a:ext cx="9144000" cy="1909763"/>
          </a:xfrm>
        </p:spPr>
        <p:txBody>
          <a:bodyPr/>
          <a:lstStyle/>
          <a:p>
            <a:r>
              <a:rPr lang="en-US" dirty="0">
                <a:solidFill>
                  <a:schemeClr val="bg1"/>
                </a:solidFill>
              </a:rPr>
              <a:t>Class 2: </a:t>
            </a:r>
            <a:br>
              <a:rPr lang="en-US" dirty="0">
                <a:solidFill>
                  <a:schemeClr val="bg1"/>
                </a:solidFill>
              </a:rPr>
            </a:br>
            <a:r>
              <a:rPr lang="en-US" dirty="0">
                <a:solidFill>
                  <a:schemeClr val="bg1"/>
                </a:solidFill>
              </a:rPr>
              <a:t>More Context &amp; Examples</a:t>
            </a:r>
          </a:p>
        </p:txBody>
      </p:sp>
      <p:sp>
        <p:nvSpPr>
          <p:cNvPr id="3" name="Subtitle 2">
            <a:extLst>
              <a:ext uri="{FF2B5EF4-FFF2-40B4-BE49-F238E27FC236}">
                <a16:creationId xmlns:a16="http://schemas.microsoft.com/office/drawing/2014/main" id="{2DD71BCE-9D59-4C7D-5C0B-85C19C4B97B1}"/>
              </a:ext>
            </a:extLst>
          </p:cNvPr>
          <p:cNvSpPr>
            <a:spLocks noGrp="1"/>
          </p:cNvSpPr>
          <p:nvPr>
            <p:ph type="subTitle" idx="1"/>
          </p:nvPr>
        </p:nvSpPr>
        <p:spPr/>
        <p:txBody>
          <a:bodyPr/>
          <a:lstStyle/>
          <a:p>
            <a:r>
              <a:rPr lang="en-US" dirty="0">
                <a:solidFill>
                  <a:schemeClr val="bg1"/>
                </a:solidFill>
              </a:rPr>
              <a:t>Larry Swatuk</a:t>
            </a:r>
          </a:p>
          <a:p>
            <a:r>
              <a:rPr lang="en-US" dirty="0">
                <a:solidFill>
                  <a:schemeClr val="bg1"/>
                </a:solidFill>
                <a:hlinkClick r:id="rId3">
                  <a:extLst>
                    <a:ext uri="{A12FA001-AC4F-418D-AE19-62706E023703}">
                      <ahyp:hlinkClr xmlns:ahyp="http://schemas.microsoft.com/office/drawing/2018/hyperlinkcolor" val="tx"/>
                    </a:ext>
                  </a:extLst>
                </a:hlinkClick>
              </a:rPr>
              <a:t>lswatuk@mta.ca</a:t>
            </a:r>
            <a:endParaRPr lang="en-US" dirty="0">
              <a:solidFill>
                <a:schemeClr val="bg1"/>
              </a:solidFill>
            </a:endParaRPr>
          </a:p>
          <a:p>
            <a:endParaRPr lang="en-US" dirty="0"/>
          </a:p>
        </p:txBody>
      </p:sp>
    </p:spTree>
    <p:extLst>
      <p:ext uri="{BB962C8B-B14F-4D97-AF65-F5344CB8AC3E}">
        <p14:creationId xmlns:p14="http://schemas.microsoft.com/office/powerpoint/2010/main" val="2142040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9CEC-2D2A-D6B3-08B2-67B333CC6CC1}"/>
              </a:ext>
            </a:extLst>
          </p:cNvPr>
          <p:cNvSpPr>
            <a:spLocks noGrp="1"/>
          </p:cNvSpPr>
          <p:nvPr>
            <p:ph type="title"/>
          </p:nvPr>
        </p:nvSpPr>
        <p:spPr/>
        <p:txBody>
          <a:bodyPr>
            <a:normAutofit/>
          </a:bodyPr>
          <a:lstStyle/>
          <a:p>
            <a:r>
              <a:rPr lang="en-US" sz="3600" dirty="0"/>
              <a:t>8 Criteria for Determining Best Practices for EIA (from Sinclair &amp; Doelle, 2010: 64)</a:t>
            </a:r>
          </a:p>
        </p:txBody>
      </p:sp>
      <p:sp>
        <p:nvSpPr>
          <p:cNvPr id="3" name="Content Placeholder 2">
            <a:extLst>
              <a:ext uri="{FF2B5EF4-FFF2-40B4-BE49-F238E27FC236}">
                <a16:creationId xmlns:a16="http://schemas.microsoft.com/office/drawing/2014/main" id="{AF882052-BBD2-44BD-4C66-198729D612AF}"/>
              </a:ext>
            </a:extLst>
          </p:cNvPr>
          <p:cNvSpPr>
            <a:spLocks noGrp="1"/>
          </p:cNvSpPr>
          <p:nvPr>
            <p:ph idx="1"/>
          </p:nvPr>
        </p:nvSpPr>
        <p:spPr/>
        <p:txBody>
          <a:bodyPr>
            <a:normAutofit lnSpcReduction="10000"/>
          </a:bodyPr>
          <a:lstStyle/>
          <a:p>
            <a:r>
              <a:rPr lang="en-US" dirty="0"/>
              <a:t>A </a:t>
            </a:r>
            <a:r>
              <a:rPr lang="en-US" b="1" dirty="0">
                <a:solidFill>
                  <a:srgbClr val="FF0000"/>
                </a:solidFill>
              </a:rPr>
              <a:t>strong legal foundation </a:t>
            </a:r>
            <a:r>
              <a:rPr lang="en-US" dirty="0"/>
              <a:t>establishes EIA as a mandatory and enforceable process, and one that provides clarity, certainty, fairness, and consistency</a:t>
            </a:r>
          </a:p>
          <a:p>
            <a:r>
              <a:rPr lang="en-US" dirty="0"/>
              <a:t>A </a:t>
            </a:r>
            <a:r>
              <a:rPr lang="en-US" b="1" dirty="0">
                <a:solidFill>
                  <a:srgbClr val="FF0000"/>
                </a:solidFill>
              </a:rPr>
              <a:t>broad definition of the environment </a:t>
            </a:r>
            <a:r>
              <a:rPr lang="en-US" dirty="0"/>
              <a:t>and related processes stipulates requirements to ensure EIA is applied to all environmentally significant undertakings.</a:t>
            </a:r>
          </a:p>
          <a:p>
            <a:r>
              <a:rPr lang="en-US" dirty="0"/>
              <a:t>The EIA process </a:t>
            </a:r>
            <a:r>
              <a:rPr lang="en-US" b="1" dirty="0">
                <a:solidFill>
                  <a:srgbClr val="FF0000"/>
                </a:solidFill>
              </a:rPr>
              <a:t>identifies the best options </a:t>
            </a:r>
            <a:r>
              <a:rPr lang="en-US" dirty="0"/>
              <a:t>rather than merely </a:t>
            </a:r>
            <a:r>
              <a:rPr lang="en-US" dirty="0" err="1"/>
              <a:t>acceprable</a:t>
            </a:r>
            <a:r>
              <a:rPr lang="en-US" dirty="0"/>
              <a:t> proposals and requires critical examination of purposes and comparative evaluation of alternatives to the initiative as well as of alternative means to undertake the proposal.</a:t>
            </a:r>
          </a:p>
        </p:txBody>
      </p:sp>
    </p:spTree>
    <p:extLst>
      <p:ext uri="{BB962C8B-B14F-4D97-AF65-F5344CB8AC3E}">
        <p14:creationId xmlns:p14="http://schemas.microsoft.com/office/powerpoint/2010/main" val="2508226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3848A-E8BA-D821-47BE-8A85C82BA78E}"/>
              </a:ext>
            </a:extLst>
          </p:cNvPr>
          <p:cNvSpPr>
            <a:spLocks noGrp="1"/>
          </p:cNvSpPr>
          <p:nvPr>
            <p:ph type="title"/>
          </p:nvPr>
        </p:nvSpPr>
        <p:spPr/>
        <p:txBody>
          <a:bodyPr/>
          <a:lstStyle/>
          <a:p>
            <a:r>
              <a:rPr lang="en-US" dirty="0"/>
              <a:t>EIA best practice continued</a:t>
            </a:r>
          </a:p>
        </p:txBody>
      </p:sp>
      <p:sp>
        <p:nvSpPr>
          <p:cNvPr id="3" name="Content Placeholder 2">
            <a:extLst>
              <a:ext uri="{FF2B5EF4-FFF2-40B4-BE49-F238E27FC236}">
                <a16:creationId xmlns:a16="http://schemas.microsoft.com/office/drawing/2014/main" id="{EAA133C7-1718-908C-2DEC-59194C5C2D50}"/>
              </a:ext>
            </a:extLst>
          </p:cNvPr>
          <p:cNvSpPr>
            <a:spLocks noGrp="1"/>
          </p:cNvSpPr>
          <p:nvPr>
            <p:ph idx="1"/>
          </p:nvPr>
        </p:nvSpPr>
        <p:spPr/>
        <p:txBody>
          <a:bodyPr>
            <a:normAutofit fontScale="92500" lnSpcReduction="10000"/>
          </a:bodyPr>
          <a:lstStyle/>
          <a:p>
            <a:r>
              <a:rPr lang="en-US" dirty="0"/>
              <a:t>The EIA process </a:t>
            </a:r>
            <a:r>
              <a:rPr lang="en-US" b="1" dirty="0">
                <a:solidFill>
                  <a:srgbClr val="FF0000"/>
                </a:solidFill>
              </a:rPr>
              <a:t>limits ministerial discretion</a:t>
            </a:r>
          </a:p>
          <a:p>
            <a:r>
              <a:rPr lang="en-US" dirty="0"/>
              <a:t>The EIA process is </a:t>
            </a:r>
            <a:r>
              <a:rPr lang="en-US" b="1" dirty="0">
                <a:solidFill>
                  <a:srgbClr val="FF0000"/>
                </a:solidFill>
              </a:rPr>
              <a:t>open and fair, provides a significant role for the public</a:t>
            </a:r>
            <a:r>
              <a:rPr lang="en-US" dirty="0"/>
              <a:t>, and contains provisions for public notice, comment, access to information, and participant funding</a:t>
            </a:r>
          </a:p>
          <a:p>
            <a:r>
              <a:rPr lang="en-US" dirty="0"/>
              <a:t>The EIA process has </a:t>
            </a:r>
            <a:r>
              <a:rPr lang="en-US" b="1" dirty="0">
                <a:solidFill>
                  <a:srgbClr val="FF0000"/>
                </a:solidFill>
              </a:rPr>
              <a:t>enforceable</a:t>
            </a:r>
            <a:r>
              <a:rPr lang="en-US" dirty="0"/>
              <a:t> terms and conditions for approval of an initiative</a:t>
            </a:r>
          </a:p>
          <a:p>
            <a:r>
              <a:rPr lang="en-US" dirty="0"/>
              <a:t>The EIA process explicitly addresses </a:t>
            </a:r>
            <a:r>
              <a:rPr lang="en-US" b="1" dirty="0">
                <a:solidFill>
                  <a:srgbClr val="FF0000"/>
                </a:solidFill>
              </a:rPr>
              <a:t>monitoring and other post-approval follow-up</a:t>
            </a:r>
            <a:r>
              <a:rPr lang="en-US" dirty="0"/>
              <a:t> to ensure terms and conditions are met.</a:t>
            </a:r>
          </a:p>
          <a:p>
            <a:r>
              <a:rPr lang="en-US" dirty="0"/>
              <a:t>The EIA process ensures assessment work is </a:t>
            </a:r>
            <a:r>
              <a:rPr lang="en-US" b="1" dirty="0">
                <a:solidFill>
                  <a:srgbClr val="FF0000"/>
                </a:solidFill>
              </a:rPr>
              <a:t>connected to a larger context</a:t>
            </a:r>
            <a:r>
              <a:rPr lang="en-US" dirty="0"/>
              <a:t>, including establishment of overall biophysical and socio-economic impacts.</a:t>
            </a:r>
          </a:p>
        </p:txBody>
      </p:sp>
    </p:spTree>
    <p:extLst>
      <p:ext uri="{BB962C8B-B14F-4D97-AF65-F5344CB8AC3E}">
        <p14:creationId xmlns:p14="http://schemas.microsoft.com/office/powerpoint/2010/main" val="224230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02 Administration map">
            <a:extLst>
              <a:ext uri="{FF2B5EF4-FFF2-40B4-BE49-F238E27FC236}">
                <a16:creationId xmlns:a16="http://schemas.microsoft.com/office/drawing/2014/main" id="{D915216F-FAC2-3860-7469-DB542ED1FB3E}"/>
              </a:ext>
            </a:extLst>
          </p:cNvPr>
          <p:cNvPicPr>
            <a:picLocks noChangeAspect="1" noChangeArrowheads="1"/>
          </p:cNvPicPr>
          <p:nvPr/>
        </p:nvPicPr>
        <p:blipFill>
          <a:blip r:embed="rId2" cstate="print"/>
          <a:stretch>
            <a:fillRect/>
          </a:stretch>
        </p:blipFill>
        <p:spPr bwMode="auto">
          <a:xfrm>
            <a:off x="809947" y="1123527"/>
            <a:ext cx="2866488" cy="4604800"/>
          </a:xfrm>
          <a:prstGeom prst="rect">
            <a:avLst/>
          </a:prstGeom>
          <a:noFill/>
        </p:spPr>
      </p:pic>
      <p:pic>
        <p:nvPicPr>
          <p:cNvPr id="4" name="Picture 3">
            <a:extLst>
              <a:ext uri="{FF2B5EF4-FFF2-40B4-BE49-F238E27FC236}">
                <a16:creationId xmlns:a16="http://schemas.microsoft.com/office/drawing/2014/main" id="{7F509CD4-869B-E1B6-91C1-05F9E3D00C1E}"/>
              </a:ext>
            </a:extLst>
          </p:cNvPr>
          <p:cNvPicPr>
            <a:picLocks noChangeAspect="1"/>
          </p:cNvPicPr>
          <p:nvPr/>
        </p:nvPicPr>
        <p:blipFill>
          <a:blip r:embed="rId3"/>
          <a:stretch>
            <a:fillRect/>
          </a:stretch>
        </p:blipFill>
        <p:spPr>
          <a:xfrm>
            <a:off x="4310676" y="1865074"/>
            <a:ext cx="3537345" cy="3121706"/>
          </a:xfrm>
          <a:prstGeom prst="rect">
            <a:avLst/>
          </a:prstGeom>
        </p:spPr>
      </p:pic>
      <p:pic>
        <p:nvPicPr>
          <p:cNvPr id="2050" name="Picture 2" descr="ODMP">
            <a:extLst>
              <a:ext uri="{FF2B5EF4-FFF2-40B4-BE49-F238E27FC236}">
                <a16:creationId xmlns:a16="http://schemas.microsoft.com/office/drawing/2014/main" id="{4241BE1F-1DEF-8145-0FDD-C41A92B875C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62336" y="1658531"/>
            <a:ext cx="3517120" cy="35347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56C27C-FFD2-B92F-670D-B1ED11377946}"/>
              </a:ext>
            </a:extLst>
          </p:cNvPr>
          <p:cNvSpPr txBox="1"/>
          <p:nvPr/>
        </p:nvSpPr>
        <p:spPr>
          <a:xfrm>
            <a:off x="918180" y="5927834"/>
            <a:ext cx="2650021" cy="369332"/>
          </a:xfrm>
          <a:prstGeom prst="rect">
            <a:avLst/>
          </a:prstGeom>
          <a:noFill/>
        </p:spPr>
        <p:txBody>
          <a:bodyPr wrap="none" rtlCol="0">
            <a:spAutoFit/>
          </a:bodyPr>
          <a:lstStyle/>
          <a:p>
            <a:r>
              <a:rPr lang="en-US" dirty="0"/>
              <a:t>Flood Pulse Environment</a:t>
            </a:r>
          </a:p>
        </p:txBody>
      </p:sp>
    </p:spTree>
    <p:extLst>
      <p:ext uri="{BB962C8B-B14F-4D97-AF65-F5344CB8AC3E}">
        <p14:creationId xmlns:p14="http://schemas.microsoft.com/office/powerpoint/2010/main" val="4167415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AA99729-6F43-CFDD-42DD-77D880987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50" y="0"/>
            <a:ext cx="7937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667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48D6BB-4E82-E268-D18A-820934A4EAA6}"/>
              </a:ext>
            </a:extLst>
          </p:cNvPr>
          <p:cNvPicPr>
            <a:picLocks noChangeAspect="1"/>
          </p:cNvPicPr>
          <p:nvPr/>
        </p:nvPicPr>
        <p:blipFill>
          <a:blip r:embed="rId2"/>
          <a:srcRect t="20248" b="4766"/>
          <a:stretch>
            <a:fillRect/>
          </a:stretch>
        </p:blipFill>
        <p:spPr>
          <a:xfrm>
            <a:off x="20" y="1282"/>
            <a:ext cx="12191980" cy="6856718"/>
          </a:xfrm>
          <a:prstGeom prst="rect">
            <a:avLst/>
          </a:prstGeom>
        </p:spPr>
      </p:pic>
    </p:spTree>
    <p:extLst>
      <p:ext uri="{BB962C8B-B14F-4D97-AF65-F5344CB8AC3E}">
        <p14:creationId xmlns:p14="http://schemas.microsoft.com/office/powerpoint/2010/main" val="1765313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E8166-9038-DEBD-E8D8-387ACF2F1206}"/>
              </a:ext>
            </a:extLst>
          </p:cNvPr>
          <p:cNvSpPr>
            <a:spLocks noGrp="1"/>
          </p:cNvSpPr>
          <p:nvPr>
            <p:ph type="title"/>
          </p:nvPr>
        </p:nvSpPr>
        <p:spPr/>
        <p:txBody>
          <a:bodyPr/>
          <a:lstStyle/>
          <a:p>
            <a:r>
              <a:rPr lang="en-US" dirty="0"/>
              <a:t>‘If you are always planning, you are never failing’</a:t>
            </a:r>
          </a:p>
        </p:txBody>
      </p:sp>
      <p:pic>
        <p:nvPicPr>
          <p:cNvPr id="4" name="Picture 3">
            <a:extLst>
              <a:ext uri="{FF2B5EF4-FFF2-40B4-BE49-F238E27FC236}">
                <a16:creationId xmlns:a16="http://schemas.microsoft.com/office/drawing/2014/main" id="{EF308160-1FB5-FF67-AAAF-CDCACE0946FF}"/>
              </a:ext>
            </a:extLst>
          </p:cNvPr>
          <p:cNvPicPr>
            <a:picLocks noChangeAspect="1"/>
          </p:cNvPicPr>
          <p:nvPr/>
        </p:nvPicPr>
        <p:blipFill>
          <a:blip r:embed="rId2"/>
          <a:stretch>
            <a:fillRect/>
          </a:stretch>
        </p:blipFill>
        <p:spPr>
          <a:xfrm>
            <a:off x="7715729" y="1543050"/>
            <a:ext cx="3213100" cy="3771900"/>
          </a:xfrm>
          <a:prstGeom prst="rect">
            <a:avLst/>
          </a:prstGeom>
        </p:spPr>
      </p:pic>
      <p:sp>
        <p:nvSpPr>
          <p:cNvPr id="5" name="TextBox 4">
            <a:extLst>
              <a:ext uri="{FF2B5EF4-FFF2-40B4-BE49-F238E27FC236}">
                <a16:creationId xmlns:a16="http://schemas.microsoft.com/office/drawing/2014/main" id="{168A0389-9444-07CA-9AAB-8D1A47B655D9}"/>
              </a:ext>
            </a:extLst>
          </p:cNvPr>
          <p:cNvSpPr txBox="1"/>
          <p:nvPr/>
        </p:nvSpPr>
        <p:spPr>
          <a:xfrm>
            <a:off x="8603364" y="5520906"/>
            <a:ext cx="2135521" cy="523220"/>
          </a:xfrm>
          <a:prstGeom prst="rect">
            <a:avLst/>
          </a:prstGeom>
          <a:noFill/>
        </p:spPr>
        <p:txBody>
          <a:bodyPr wrap="none" rtlCol="0">
            <a:spAutoFit/>
          </a:bodyPr>
          <a:lstStyle/>
          <a:p>
            <a:r>
              <a:rPr lang="en-US" sz="2800" dirty="0"/>
              <a:t>Lewis Jonker</a:t>
            </a:r>
          </a:p>
        </p:txBody>
      </p:sp>
      <p:pic>
        <p:nvPicPr>
          <p:cNvPr id="6" name="Picture 5">
            <a:extLst>
              <a:ext uri="{FF2B5EF4-FFF2-40B4-BE49-F238E27FC236}">
                <a16:creationId xmlns:a16="http://schemas.microsoft.com/office/drawing/2014/main" id="{B06BB9D9-7D9C-7527-7004-D2292061EDB7}"/>
              </a:ext>
            </a:extLst>
          </p:cNvPr>
          <p:cNvPicPr>
            <a:picLocks noChangeAspect="1"/>
          </p:cNvPicPr>
          <p:nvPr/>
        </p:nvPicPr>
        <p:blipFill>
          <a:blip r:embed="rId3"/>
          <a:stretch>
            <a:fillRect/>
          </a:stretch>
        </p:blipFill>
        <p:spPr>
          <a:xfrm>
            <a:off x="572820" y="2926601"/>
            <a:ext cx="6842303" cy="3191684"/>
          </a:xfrm>
          <a:prstGeom prst="rect">
            <a:avLst/>
          </a:prstGeom>
        </p:spPr>
      </p:pic>
    </p:spTree>
    <p:extLst>
      <p:ext uri="{BB962C8B-B14F-4D97-AF65-F5344CB8AC3E}">
        <p14:creationId xmlns:p14="http://schemas.microsoft.com/office/powerpoint/2010/main" val="2305744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AE57B-96D6-42EF-9372-2E38EC5EF62E}"/>
              </a:ext>
            </a:extLst>
          </p:cNvPr>
          <p:cNvPicPr>
            <a:picLocks noChangeAspect="1"/>
          </p:cNvPicPr>
          <p:nvPr/>
        </p:nvPicPr>
        <p:blipFill>
          <a:blip r:embed="rId2"/>
          <a:stretch>
            <a:fillRect/>
          </a:stretch>
        </p:blipFill>
        <p:spPr>
          <a:xfrm>
            <a:off x="643467" y="1425194"/>
            <a:ext cx="10905066" cy="4007611"/>
          </a:xfrm>
          <a:prstGeom prst="rect">
            <a:avLst/>
          </a:prstGeom>
        </p:spPr>
      </p:pic>
    </p:spTree>
    <p:extLst>
      <p:ext uri="{BB962C8B-B14F-4D97-AF65-F5344CB8AC3E}">
        <p14:creationId xmlns:p14="http://schemas.microsoft.com/office/powerpoint/2010/main" val="284175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CDAB96-2D3C-4F79-737E-D4CDD212410A}"/>
              </a:ext>
            </a:extLst>
          </p:cNvPr>
          <p:cNvPicPr>
            <a:picLocks noChangeAspect="1"/>
          </p:cNvPicPr>
          <p:nvPr/>
        </p:nvPicPr>
        <p:blipFill>
          <a:blip r:embed="rId2"/>
          <a:stretch>
            <a:fillRect/>
          </a:stretch>
        </p:blipFill>
        <p:spPr>
          <a:xfrm>
            <a:off x="2088039" y="643467"/>
            <a:ext cx="8015922" cy="5571066"/>
          </a:xfrm>
          <a:prstGeom prst="rect">
            <a:avLst/>
          </a:prstGeom>
        </p:spPr>
      </p:pic>
    </p:spTree>
    <p:extLst>
      <p:ext uri="{BB962C8B-B14F-4D97-AF65-F5344CB8AC3E}">
        <p14:creationId xmlns:p14="http://schemas.microsoft.com/office/powerpoint/2010/main" val="1155019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CAF7-9DDD-09FF-0110-4FA6ECF5A7BB}"/>
              </a:ext>
            </a:extLst>
          </p:cNvPr>
          <p:cNvSpPr>
            <a:spLocks noGrp="1"/>
          </p:cNvSpPr>
          <p:nvPr>
            <p:ph type="title"/>
          </p:nvPr>
        </p:nvSpPr>
        <p:spPr>
          <a:xfrm>
            <a:off x="761803" y="350196"/>
            <a:ext cx="4646904" cy="1624520"/>
          </a:xfrm>
        </p:spPr>
        <p:txBody>
          <a:bodyPr anchor="ctr">
            <a:normAutofit/>
          </a:bodyPr>
          <a:lstStyle/>
          <a:p>
            <a:r>
              <a:rPr lang="en-US" sz="4000"/>
              <a:t>Stakeholders</a:t>
            </a:r>
          </a:p>
        </p:txBody>
      </p:sp>
      <p:sp>
        <p:nvSpPr>
          <p:cNvPr id="3" name="Content Placeholder 2">
            <a:extLst>
              <a:ext uri="{FF2B5EF4-FFF2-40B4-BE49-F238E27FC236}">
                <a16:creationId xmlns:a16="http://schemas.microsoft.com/office/drawing/2014/main" id="{1AE89B06-DA71-48F0-D744-AAB43D353E45}"/>
              </a:ext>
            </a:extLst>
          </p:cNvPr>
          <p:cNvSpPr>
            <a:spLocks noGrp="1"/>
          </p:cNvSpPr>
          <p:nvPr>
            <p:ph idx="1"/>
          </p:nvPr>
        </p:nvSpPr>
        <p:spPr>
          <a:xfrm>
            <a:off x="761802" y="2743200"/>
            <a:ext cx="4646905" cy="3613149"/>
          </a:xfrm>
        </p:spPr>
        <p:txBody>
          <a:bodyPr anchor="ctr">
            <a:normAutofit/>
          </a:bodyPr>
          <a:lstStyle/>
          <a:p>
            <a:r>
              <a:rPr lang="en-US" sz="2000" dirty="0"/>
              <a:t>“Persons or groups with a legal responsibility relative to a problem or issue, or likely to be affected by decisions or actions regarding the problem or issue, or able to pose an obstacle to a solution of the problem or issue.</a:t>
            </a:r>
          </a:p>
        </p:txBody>
      </p:sp>
      <p:pic>
        <p:nvPicPr>
          <p:cNvPr id="5" name="Picture 4" descr="A close up image of chess pawns">
            <a:extLst>
              <a:ext uri="{FF2B5EF4-FFF2-40B4-BE49-F238E27FC236}">
                <a16:creationId xmlns:a16="http://schemas.microsoft.com/office/drawing/2014/main" id="{FF4EDFD0-CFF8-FB3B-01A9-E3168B63D420}"/>
              </a:ext>
            </a:extLst>
          </p:cNvPr>
          <p:cNvPicPr>
            <a:picLocks noChangeAspect="1"/>
          </p:cNvPicPr>
          <p:nvPr/>
        </p:nvPicPr>
        <p:blipFill>
          <a:blip r:embed="rId2"/>
          <a:srcRect l="30480" r="11010"/>
          <a:stretch>
            <a:fillRect/>
          </a:stretch>
        </p:blipFill>
        <p:spPr>
          <a:xfrm>
            <a:off x="6096000" y="1"/>
            <a:ext cx="6102825" cy="6858000"/>
          </a:xfrm>
          <a:prstGeom prst="rect">
            <a:avLst/>
          </a:prstGeom>
        </p:spPr>
      </p:pic>
    </p:spTree>
    <p:extLst>
      <p:ext uri="{BB962C8B-B14F-4D97-AF65-F5344CB8AC3E}">
        <p14:creationId xmlns:p14="http://schemas.microsoft.com/office/powerpoint/2010/main" val="3203227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469FCA-CA31-5B5F-E5E2-8113837633B3}"/>
              </a:ext>
            </a:extLst>
          </p:cNvPr>
          <p:cNvPicPr>
            <a:picLocks noChangeAspect="1"/>
          </p:cNvPicPr>
          <p:nvPr/>
        </p:nvPicPr>
        <p:blipFill>
          <a:blip r:embed="rId2"/>
          <a:stretch>
            <a:fillRect/>
          </a:stretch>
        </p:blipFill>
        <p:spPr>
          <a:xfrm>
            <a:off x="0" y="19707"/>
            <a:ext cx="12191999" cy="6840986"/>
          </a:xfrm>
          <a:prstGeom prst="rect">
            <a:avLst/>
          </a:prstGeom>
        </p:spPr>
      </p:pic>
      <p:sp>
        <p:nvSpPr>
          <p:cNvPr id="2" name="TextBox 1">
            <a:extLst>
              <a:ext uri="{FF2B5EF4-FFF2-40B4-BE49-F238E27FC236}">
                <a16:creationId xmlns:a16="http://schemas.microsoft.com/office/drawing/2014/main" id="{AFF6B0FE-94A0-3836-58F4-54DDC85AAFF9}"/>
              </a:ext>
            </a:extLst>
          </p:cNvPr>
          <p:cNvSpPr txBox="1"/>
          <p:nvPr/>
        </p:nvSpPr>
        <p:spPr>
          <a:xfrm>
            <a:off x="690465" y="1716833"/>
            <a:ext cx="1847685" cy="369332"/>
          </a:xfrm>
          <a:prstGeom prst="rect">
            <a:avLst/>
          </a:prstGeom>
          <a:noFill/>
        </p:spPr>
        <p:txBody>
          <a:bodyPr wrap="none" rtlCol="0">
            <a:spAutoFit/>
          </a:bodyPr>
          <a:lstStyle/>
          <a:p>
            <a:r>
              <a:rPr lang="en-US" dirty="0">
                <a:solidFill>
                  <a:schemeClr val="bg1"/>
                </a:solidFill>
              </a:rPr>
              <a:t>Within the Delta:</a:t>
            </a:r>
          </a:p>
        </p:txBody>
      </p:sp>
      <p:sp>
        <p:nvSpPr>
          <p:cNvPr id="3" name="TextBox 2">
            <a:extLst>
              <a:ext uri="{FF2B5EF4-FFF2-40B4-BE49-F238E27FC236}">
                <a16:creationId xmlns:a16="http://schemas.microsoft.com/office/drawing/2014/main" id="{CC9E9045-C1DA-FF49-8B39-6F4B26A542A2}"/>
              </a:ext>
            </a:extLst>
          </p:cNvPr>
          <p:cNvSpPr txBox="1"/>
          <p:nvPr/>
        </p:nvSpPr>
        <p:spPr>
          <a:xfrm>
            <a:off x="4348065" y="1754155"/>
            <a:ext cx="6135398" cy="646331"/>
          </a:xfrm>
          <a:prstGeom prst="rect">
            <a:avLst/>
          </a:prstGeom>
          <a:noFill/>
        </p:spPr>
        <p:txBody>
          <a:bodyPr wrap="none" rtlCol="0">
            <a:spAutoFit/>
          </a:bodyPr>
          <a:lstStyle/>
          <a:p>
            <a:r>
              <a:rPr lang="en-US" dirty="0">
                <a:solidFill>
                  <a:schemeClr val="bg1"/>
                </a:solidFill>
              </a:rPr>
              <a:t>Physically outside of the Delta but affected by actions in the </a:t>
            </a:r>
          </a:p>
          <a:p>
            <a:r>
              <a:rPr lang="en-US" dirty="0">
                <a:solidFill>
                  <a:schemeClr val="bg1"/>
                </a:solidFill>
              </a:rPr>
              <a:t>Delta:</a:t>
            </a:r>
          </a:p>
        </p:txBody>
      </p:sp>
      <p:sp>
        <p:nvSpPr>
          <p:cNvPr id="4" name="TextBox 3">
            <a:extLst>
              <a:ext uri="{FF2B5EF4-FFF2-40B4-BE49-F238E27FC236}">
                <a16:creationId xmlns:a16="http://schemas.microsoft.com/office/drawing/2014/main" id="{E5B9C675-75B1-9EE0-3A09-06BF059E9D87}"/>
              </a:ext>
            </a:extLst>
          </p:cNvPr>
          <p:cNvSpPr txBox="1"/>
          <p:nvPr/>
        </p:nvSpPr>
        <p:spPr>
          <a:xfrm>
            <a:off x="5715619" y="2463953"/>
            <a:ext cx="2007537" cy="369332"/>
          </a:xfrm>
          <a:prstGeom prst="rect">
            <a:avLst/>
          </a:prstGeom>
          <a:noFill/>
        </p:spPr>
        <p:txBody>
          <a:bodyPr wrap="none" rtlCol="0">
            <a:spAutoFit/>
          </a:bodyPr>
          <a:lstStyle/>
          <a:p>
            <a:r>
              <a:rPr lang="en-US" dirty="0">
                <a:solidFill>
                  <a:schemeClr val="bg1"/>
                </a:solidFill>
              </a:rPr>
              <a:t>Within the country</a:t>
            </a:r>
          </a:p>
        </p:txBody>
      </p:sp>
      <p:sp>
        <p:nvSpPr>
          <p:cNvPr id="5" name="TextBox 4">
            <a:extLst>
              <a:ext uri="{FF2B5EF4-FFF2-40B4-BE49-F238E27FC236}">
                <a16:creationId xmlns:a16="http://schemas.microsoft.com/office/drawing/2014/main" id="{FCCFF61B-3F48-9C35-5F37-46900BCF8247}"/>
              </a:ext>
            </a:extLst>
          </p:cNvPr>
          <p:cNvSpPr txBox="1"/>
          <p:nvPr/>
        </p:nvSpPr>
        <p:spPr>
          <a:xfrm>
            <a:off x="6827718" y="3244334"/>
            <a:ext cx="1790875" cy="369332"/>
          </a:xfrm>
          <a:prstGeom prst="rect">
            <a:avLst/>
          </a:prstGeom>
          <a:noFill/>
        </p:spPr>
        <p:txBody>
          <a:bodyPr wrap="square" rtlCol="0">
            <a:spAutoFit/>
          </a:bodyPr>
          <a:lstStyle/>
          <a:p>
            <a:r>
              <a:rPr lang="en-US" dirty="0">
                <a:solidFill>
                  <a:schemeClr val="bg1"/>
                </a:solidFill>
              </a:rPr>
              <a:t>Within the basin</a:t>
            </a:r>
          </a:p>
        </p:txBody>
      </p:sp>
      <p:sp>
        <p:nvSpPr>
          <p:cNvPr id="6" name="TextBox 5">
            <a:extLst>
              <a:ext uri="{FF2B5EF4-FFF2-40B4-BE49-F238E27FC236}">
                <a16:creationId xmlns:a16="http://schemas.microsoft.com/office/drawing/2014/main" id="{6349740E-DE03-C44D-BA24-45DAB6B5B7E7}"/>
              </a:ext>
            </a:extLst>
          </p:cNvPr>
          <p:cNvSpPr txBox="1"/>
          <p:nvPr/>
        </p:nvSpPr>
        <p:spPr>
          <a:xfrm>
            <a:off x="7688659" y="4017599"/>
            <a:ext cx="1859868" cy="369332"/>
          </a:xfrm>
          <a:prstGeom prst="rect">
            <a:avLst/>
          </a:prstGeom>
          <a:noFill/>
        </p:spPr>
        <p:txBody>
          <a:bodyPr wrap="none" rtlCol="0">
            <a:spAutoFit/>
          </a:bodyPr>
          <a:lstStyle/>
          <a:p>
            <a:r>
              <a:rPr lang="en-US" dirty="0">
                <a:solidFill>
                  <a:schemeClr val="bg1"/>
                </a:solidFill>
              </a:rPr>
              <a:t>Within the region</a:t>
            </a:r>
          </a:p>
        </p:txBody>
      </p:sp>
      <p:sp>
        <p:nvSpPr>
          <p:cNvPr id="7" name="TextBox 6">
            <a:extLst>
              <a:ext uri="{FF2B5EF4-FFF2-40B4-BE49-F238E27FC236}">
                <a16:creationId xmlns:a16="http://schemas.microsoft.com/office/drawing/2014/main" id="{E4D5D3D1-61FE-B0C6-784F-6B681DC8E6DD}"/>
              </a:ext>
            </a:extLst>
          </p:cNvPr>
          <p:cNvSpPr txBox="1"/>
          <p:nvPr/>
        </p:nvSpPr>
        <p:spPr>
          <a:xfrm>
            <a:off x="8341567" y="4797980"/>
            <a:ext cx="1801455" cy="369332"/>
          </a:xfrm>
          <a:prstGeom prst="rect">
            <a:avLst/>
          </a:prstGeom>
          <a:noFill/>
        </p:spPr>
        <p:txBody>
          <a:bodyPr wrap="none" rtlCol="0">
            <a:spAutoFit/>
          </a:bodyPr>
          <a:lstStyle/>
          <a:p>
            <a:r>
              <a:rPr lang="en-US" dirty="0" err="1">
                <a:solidFill>
                  <a:schemeClr val="bg1"/>
                </a:solidFill>
              </a:rPr>
              <a:t>Wtihin</a:t>
            </a:r>
            <a:r>
              <a:rPr lang="en-US" dirty="0">
                <a:solidFill>
                  <a:schemeClr val="bg1"/>
                </a:solidFill>
              </a:rPr>
              <a:t> the world</a:t>
            </a:r>
          </a:p>
        </p:txBody>
      </p:sp>
      <p:sp>
        <p:nvSpPr>
          <p:cNvPr id="8" name="Title 7">
            <a:extLst>
              <a:ext uri="{FF2B5EF4-FFF2-40B4-BE49-F238E27FC236}">
                <a16:creationId xmlns:a16="http://schemas.microsoft.com/office/drawing/2014/main" id="{16CB9467-4718-4C08-CADA-DFF19E4EBB05}"/>
              </a:ext>
            </a:extLst>
          </p:cNvPr>
          <p:cNvSpPr>
            <a:spLocks noGrp="1"/>
          </p:cNvSpPr>
          <p:nvPr>
            <p:ph type="title"/>
          </p:nvPr>
        </p:nvSpPr>
        <p:spPr/>
        <p:txBody>
          <a:bodyPr/>
          <a:lstStyle/>
          <a:p>
            <a:r>
              <a:rPr lang="en-US" dirty="0">
                <a:solidFill>
                  <a:schemeClr val="bg1"/>
                </a:solidFill>
              </a:rPr>
              <a:t>Okavango Delta Stakeholders</a:t>
            </a:r>
          </a:p>
        </p:txBody>
      </p:sp>
    </p:spTree>
    <p:extLst>
      <p:ext uri="{BB962C8B-B14F-4D97-AF65-F5344CB8AC3E}">
        <p14:creationId xmlns:p14="http://schemas.microsoft.com/office/powerpoint/2010/main" val="4126782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EAB60-E415-3CD9-B37E-A9D68C5AFCC3}"/>
              </a:ext>
            </a:extLst>
          </p:cNvPr>
          <p:cNvPicPr>
            <a:picLocks noChangeAspect="1"/>
          </p:cNvPicPr>
          <p:nvPr/>
        </p:nvPicPr>
        <p:blipFill>
          <a:blip r:embed="rId2"/>
          <a:stretch>
            <a:fillRect/>
          </a:stretch>
        </p:blipFill>
        <p:spPr>
          <a:xfrm>
            <a:off x="643467" y="948098"/>
            <a:ext cx="10905066" cy="4961802"/>
          </a:xfrm>
          <a:prstGeom prst="rect">
            <a:avLst/>
          </a:prstGeom>
        </p:spPr>
      </p:pic>
    </p:spTree>
    <p:extLst>
      <p:ext uri="{BB962C8B-B14F-4D97-AF65-F5344CB8AC3E}">
        <p14:creationId xmlns:p14="http://schemas.microsoft.com/office/powerpoint/2010/main" val="1556144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6592-411B-3351-9BAF-3C1F1F15A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59DE03-FDAA-B729-1173-FCFE322C740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86877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perback Environmental Change &amp; Challenge Book">
            <a:extLst>
              <a:ext uri="{FF2B5EF4-FFF2-40B4-BE49-F238E27FC236}">
                <a16:creationId xmlns:a16="http://schemas.microsoft.com/office/drawing/2014/main" id="{436107F2-87F0-7BAE-297E-4253EEFA38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0460" y="643467"/>
            <a:ext cx="4297679"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vironmental Change and Challenge: A Canadian Perspective">
            <a:extLst>
              <a:ext uri="{FF2B5EF4-FFF2-40B4-BE49-F238E27FC236}">
                <a16:creationId xmlns:a16="http://schemas.microsoft.com/office/drawing/2014/main" id="{B5A7EDA6-B1EA-C26E-32EF-F85B72FC427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46845" y="643467"/>
            <a:ext cx="431170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868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C4E9C-10C4-C193-DFC2-1750EC58AD93}"/>
              </a:ext>
            </a:extLst>
          </p:cNvPr>
          <p:cNvPicPr>
            <a:picLocks noChangeAspect="1"/>
          </p:cNvPicPr>
          <p:nvPr/>
        </p:nvPicPr>
        <p:blipFill>
          <a:blip r:embed="rId2"/>
          <a:stretch>
            <a:fillRect/>
          </a:stretch>
        </p:blipFill>
        <p:spPr>
          <a:xfrm>
            <a:off x="3860800" y="120650"/>
            <a:ext cx="4470400" cy="6616700"/>
          </a:xfrm>
          <a:prstGeom prst="rect">
            <a:avLst/>
          </a:prstGeom>
        </p:spPr>
      </p:pic>
    </p:spTree>
    <p:extLst>
      <p:ext uri="{BB962C8B-B14F-4D97-AF65-F5344CB8AC3E}">
        <p14:creationId xmlns:p14="http://schemas.microsoft.com/office/powerpoint/2010/main" val="317178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aperback A New Green History of the World: The Environment and the Collapse of Great Civilisations Book">
            <a:extLst>
              <a:ext uri="{FF2B5EF4-FFF2-40B4-BE49-F238E27FC236}">
                <a16:creationId xmlns:a16="http://schemas.microsoft.com/office/drawing/2014/main" id="{58385631-FEC4-5CAA-FDE6-096C8EB21C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6249" y="643466"/>
            <a:ext cx="3629151"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perback A Green History of the World: The Environment and the Collapse of Great Civilizations Book">
            <a:extLst>
              <a:ext uri="{FF2B5EF4-FFF2-40B4-BE49-F238E27FC236}">
                <a16:creationId xmlns:a16="http://schemas.microsoft.com/office/drawing/2014/main" id="{A8AA99EB-BBF4-AAA7-F4EA-6A9CAE6F72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37270" y="643467"/>
            <a:ext cx="352780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97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uns, Germs, and Steel">
            <a:extLst>
              <a:ext uri="{FF2B5EF4-FFF2-40B4-BE49-F238E27FC236}">
                <a16:creationId xmlns:a16="http://schemas.microsoft.com/office/drawing/2014/main" id="{94482DA5-F6F5-A27F-5406-44E41E93EC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8959" y="643467"/>
            <a:ext cx="3660681" cy="55710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ardcover A History of Warfare by John Keegan (1993-10-19) Book">
            <a:extLst>
              <a:ext uri="{FF2B5EF4-FFF2-40B4-BE49-F238E27FC236}">
                <a16:creationId xmlns:a16="http://schemas.microsoft.com/office/drawing/2014/main" id="{E550DD97-B387-E031-ECA2-A36FEE850D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56288" y="643467"/>
            <a:ext cx="369282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06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30E384-F4CA-0F91-FD5F-EB3B91D5DAD0}"/>
              </a:ext>
            </a:extLst>
          </p:cNvPr>
          <p:cNvPicPr>
            <a:picLocks noChangeAspect="1"/>
          </p:cNvPicPr>
          <p:nvPr/>
        </p:nvPicPr>
        <p:blipFill>
          <a:blip r:embed="rId2"/>
          <a:srcRect t="19"/>
          <a:stretch>
            <a:fillRect/>
          </a:stretch>
        </p:blipFill>
        <p:spPr>
          <a:xfrm>
            <a:off x="20" y="1282"/>
            <a:ext cx="12191980" cy="6856718"/>
          </a:xfrm>
          <a:prstGeom prst="rect">
            <a:avLst/>
          </a:prstGeom>
        </p:spPr>
      </p:pic>
    </p:spTree>
    <p:extLst>
      <p:ext uri="{BB962C8B-B14F-4D97-AF65-F5344CB8AC3E}">
        <p14:creationId xmlns:p14="http://schemas.microsoft.com/office/powerpoint/2010/main" val="270084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DA157-D654-46A0-D95C-F46134F3EA28}"/>
              </a:ext>
            </a:extLst>
          </p:cNvPr>
          <p:cNvSpPr>
            <a:spLocks noGrp="1"/>
          </p:cNvSpPr>
          <p:nvPr>
            <p:ph type="title"/>
          </p:nvPr>
        </p:nvSpPr>
        <p:spPr/>
        <p:txBody>
          <a:bodyPr/>
          <a:lstStyle/>
          <a:p>
            <a:r>
              <a:rPr lang="en-US" dirty="0"/>
              <a:t>What is an EIA?</a:t>
            </a:r>
          </a:p>
        </p:txBody>
      </p:sp>
      <p:sp>
        <p:nvSpPr>
          <p:cNvPr id="3" name="Content Placeholder 2">
            <a:extLst>
              <a:ext uri="{FF2B5EF4-FFF2-40B4-BE49-F238E27FC236}">
                <a16:creationId xmlns:a16="http://schemas.microsoft.com/office/drawing/2014/main" id="{E6342CA9-1AF1-BB94-D0A2-0FB4D9EFCBD0}"/>
              </a:ext>
            </a:extLst>
          </p:cNvPr>
          <p:cNvSpPr>
            <a:spLocks noGrp="1"/>
          </p:cNvSpPr>
          <p:nvPr>
            <p:ph idx="1"/>
          </p:nvPr>
        </p:nvSpPr>
        <p:spPr/>
        <p:txBody>
          <a:bodyPr/>
          <a:lstStyle/>
          <a:p>
            <a:pPr lvl="1"/>
            <a:r>
              <a:rPr lang="en-US" dirty="0"/>
              <a:t>‘A process or set of activities designed to contribute pertinent environmental information to project or program decision-making’ (Beanlands &amp; </a:t>
            </a:r>
            <a:r>
              <a:rPr lang="en-US" dirty="0" err="1"/>
              <a:t>Duinker</a:t>
            </a:r>
            <a:r>
              <a:rPr lang="en-US" dirty="0"/>
              <a:t>, 1983: 18).</a:t>
            </a:r>
          </a:p>
          <a:p>
            <a:pPr marL="457200" lvl="1" indent="0">
              <a:buNone/>
            </a:pPr>
            <a:endParaRPr lang="en-US" dirty="0"/>
          </a:p>
          <a:p>
            <a:pPr lvl="1"/>
            <a:r>
              <a:rPr lang="en-US" dirty="0"/>
              <a:t>A process for ‘determining and managing (identifying, describing, measuring, predicting, interpreting, integrating, communicating, involving, controlling) the potential (and real) impacts (direct and indirect, individual and cumulative, likelihood of occurrence) of proposed (or existing) human actions (projects, plans, legislation, activities) and their alternatives on the environment (physical, chemical, biological, ecological, human health, cultural, social, economic, built and their interrelations. (Lawrence, 2003: 7).</a:t>
            </a:r>
          </a:p>
          <a:p>
            <a:endParaRPr lang="en-US" dirty="0"/>
          </a:p>
        </p:txBody>
      </p:sp>
    </p:spTree>
    <p:extLst>
      <p:ext uri="{BB962C8B-B14F-4D97-AF65-F5344CB8AC3E}">
        <p14:creationId xmlns:p14="http://schemas.microsoft.com/office/powerpoint/2010/main" val="1390208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3EEB-A5E6-52BE-335B-3EF92274A820}"/>
              </a:ext>
            </a:extLst>
          </p:cNvPr>
          <p:cNvSpPr>
            <a:spLocks noGrp="1"/>
          </p:cNvSpPr>
          <p:nvPr>
            <p:ph type="title"/>
          </p:nvPr>
        </p:nvSpPr>
        <p:spPr/>
        <p:txBody>
          <a:bodyPr/>
          <a:lstStyle/>
          <a:p>
            <a:r>
              <a:rPr lang="en-US" dirty="0"/>
              <a:t>What are necessary steps?</a:t>
            </a:r>
          </a:p>
        </p:txBody>
      </p:sp>
      <p:sp>
        <p:nvSpPr>
          <p:cNvPr id="3" name="Content Placeholder 2">
            <a:extLst>
              <a:ext uri="{FF2B5EF4-FFF2-40B4-BE49-F238E27FC236}">
                <a16:creationId xmlns:a16="http://schemas.microsoft.com/office/drawing/2014/main" id="{638969B4-3610-6882-B7AA-A08235A46A7C}"/>
              </a:ext>
            </a:extLst>
          </p:cNvPr>
          <p:cNvSpPr>
            <a:spLocks noGrp="1"/>
          </p:cNvSpPr>
          <p:nvPr>
            <p:ph idx="1"/>
          </p:nvPr>
        </p:nvSpPr>
        <p:spPr/>
        <p:txBody>
          <a:bodyPr>
            <a:normAutofit lnSpcReduction="10000"/>
          </a:bodyPr>
          <a:lstStyle/>
          <a:p>
            <a:r>
              <a:rPr lang="en-US" dirty="0"/>
              <a:t>What are the Government/Private Sector stated goals?</a:t>
            </a:r>
          </a:p>
          <a:p>
            <a:pPr lvl="1"/>
            <a:r>
              <a:rPr lang="en-US" dirty="0"/>
              <a:t>Profit</a:t>
            </a:r>
          </a:p>
          <a:p>
            <a:pPr lvl="1"/>
            <a:r>
              <a:rPr lang="en-US" dirty="0"/>
              <a:t>Sustainability</a:t>
            </a:r>
          </a:p>
          <a:p>
            <a:pPr lvl="1"/>
            <a:r>
              <a:rPr lang="en-US" dirty="0"/>
              <a:t>Community engagement &amp; betterment</a:t>
            </a:r>
          </a:p>
          <a:p>
            <a:r>
              <a:rPr lang="en-US" dirty="0"/>
              <a:t>Establish a baseline (pre-process process: what is known)</a:t>
            </a:r>
          </a:p>
          <a:p>
            <a:pPr lvl="1"/>
            <a:r>
              <a:rPr lang="en-US" dirty="0"/>
              <a:t>Literature review</a:t>
            </a:r>
          </a:p>
          <a:p>
            <a:pPr lvl="1"/>
            <a:r>
              <a:rPr lang="en-US" dirty="0"/>
              <a:t>Scoping exercise</a:t>
            </a:r>
          </a:p>
          <a:p>
            <a:pPr lvl="1"/>
            <a:r>
              <a:rPr lang="en-US" dirty="0"/>
              <a:t>Stakeholder mapping</a:t>
            </a:r>
          </a:p>
          <a:p>
            <a:pPr lvl="1"/>
            <a:r>
              <a:rPr lang="en-US" dirty="0"/>
              <a:t>Risk analysis</a:t>
            </a:r>
          </a:p>
          <a:p>
            <a:pPr lvl="1"/>
            <a:r>
              <a:rPr lang="en-US" dirty="0"/>
              <a:t>Gap analysis</a:t>
            </a:r>
          </a:p>
          <a:p>
            <a:r>
              <a:rPr lang="en-US" dirty="0"/>
              <a:t>Develop a process</a:t>
            </a:r>
          </a:p>
        </p:txBody>
      </p:sp>
    </p:spTree>
    <p:extLst>
      <p:ext uri="{BB962C8B-B14F-4D97-AF65-F5344CB8AC3E}">
        <p14:creationId xmlns:p14="http://schemas.microsoft.com/office/powerpoint/2010/main" val="2974928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9ee03e0-b78c-4998-8bf4-79b266b85105}" enabled="1" method="Standard" siteId="{723a5a87-f39a-4a22-9247-3fc240c01396}" contentBits="0" removed="0"/>
</clbl:labelList>
</file>

<file path=docProps/app.xml><?xml version="1.0" encoding="utf-8"?>
<Properties xmlns="http://schemas.openxmlformats.org/officeDocument/2006/extended-properties" xmlns:vt="http://schemas.openxmlformats.org/officeDocument/2006/docPropsVTypes">
  <TotalTime>13</TotalTime>
  <Words>484</Words>
  <Application>Microsoft Macintosh PowerPoint</Application>
  <PresentationFormat>Widescreen</PresentationFormat>
  <Paragraphs>42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Aptos Display</vt:lpstr>
      <vt:lpstr>Arial</vt:lpstr>
      <vt:lpstr>Office Theme</vt:lpstr>
      <vt:lpstr>Class 2:  More Context &amp; Examples</vt:lpstr>
      <vt:lpstr>PowerPoint Presentation</vt:lpstr>
      <vt:lpstr>PowerPoint Presentation</vt:lpstr>
      <vt:lpstr>PowerPoint Presentation</vt:lpstr>
      <vt:lpstr>PowerPoint Presentation</vt:lpstr>
      <vt:lpstr>PowerPoint Presentation</vt:lpstr>
      <vt:lpstr>PowerPoint Presentation</vt:lpstr>
      <vt:lpstr>What is an EIA?</vt:lpstr>
      <vt:lpstr>What are necessary steps?</vt:lpstr>
      <vt:lpstr>8 Criteria for Determining Best Practices for EIA (from Sinclair &amp; Doelle, 2010: 64)</vt:lpstr>
      <vt:lpstr>EIA best practice continued</vt:lpstr>
      <vt:lpstr>PowerPoint Presentation</vt:lpstr>
      <vt:lpstr>PowerPoint Presentation</vt:lpstr>
      <vt:lpstr>PowerPoint Presentation</vt:lpstr>
      <vt:lpstr>‘If you are always planning, you are never failing’</vt:lpstr>
      <vt:lpstr>PowerPoint Presentation</vt:lpstr>
      <vt:lpstr>PowerPoint Presentation</vt:lpstr>
      <vt:lpstr>Stakeholders</vt:lpstr>
      <vt:lpstr>Okavango Delta Stakeholders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Swatuk</dc:creator>
  <cp:lastModifiedBy>Larry Swatuk</cp:lastModifiedBy>
  <cp:revision>1</cp:revision>
  <dcterms:created xsi:type="dcterms:W3CDTF">2026-01-07T16:45:17Z</dcterms:created>
  <dcterms:modified xsi:type="dcterms:W3CDTF">2026-01-07T16:58:25Z</dcterms:modified>
</cp:coreProperties>
</file>